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592" r:id="rId2"/>
    <p:sldId id="773" r:id="rId3"/>
    <p:sldId id="814" r:id="rId4"/>
    <p:sldId id="741" r:id="rId5"/>
    <p:sldId id="777" r:id="rId6"/>
    <p:sldId id="782" r:id="rId7"/>
    <p:sldId id="787" r:id="rId8"/>
    <p:sldId id="793" r:id="rId9"/>
    <p:sldId id="794" r:id="rId10"/>
    <p:sldId id="801" r:id="rId11"/>
    <p:sldId id="796" r:id="rId12"/>
    <p:sldId id="815" r:id="rId13"/>
    <p:sldId id="819" r:id="rId14"/>
    <p:sldId id="816" r:id="rId15"/>
    <p:sldId id="817" r:id="rId16"/>
    <p:sldId id="818" r:id="rId17"/>
    <p:sldId id="820" r:id="rId18"/>
    <p:sldId id="822" r:id="rId19"/>
    <p:sldId id="823" r:id="rId20"/>
    <p:sldId id="825" r:id="rId21"/>
    <p:sldId id="824" r:id="rId22"/>
    <p:sldId id="827" r:id="rId23"/>
    <p:sldId id="826" r:id="rId24"/>
    <p:sldId id="829" r:id="rId25"/>
    <p:sldId id="828" r:id="rId26"/>
    <p:sldId id="830" r:id="rId27"/>
    <p:sldId id="834" r:id="rId28"/>
    <p:sldId id="832" r:id="rId29"/>
    <p:sldId id="833" r:id="rId30"/>
    <p:sldId id="835" r:id="rId31"/>
    <p:sldId id="836" r:id="rId32"/>
    <p:sldId id="837" r:id="rId33"/>
    <p:sldId id="838" r:id="rId34"/>
    <p:sldId id="839" r:id="rId35"/>
    <p:sldId id="841" r:id="rId36"/>
    <p:sldId id="840" r:id="rId37"/>
    <p:sldId id="746" r:id="rId38"/>
    <p:sldId id="811" r:id="rId39"/>
    <p:sldId id="813" r:id="rId40"/>
    <p:sldId id="73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000125-3C69-4F2A-89E7-01A87105EF8B}">
          <p14:sldIdLst>
            <p14:sldId id="592"/>
          </p14:sldIdLst>
        </p14:section>
        <p14:section name="Intro" id="{2940F79E-F759-46CC-9BAF-78F48F57CA3E}">
          <p14:sldIdLst>
            <p14:sldId id="773"/>
            <p14:sldId id="814"/>
          </p14:sldIdLst>
        </p14:section>
        <p14:section name="Review: Money" id="{0EBAE1B1-C77E-406D-9770-31BB215C6441}">
          <p14:sldIdLst>
            <p14:sldId id="741"/>
            <p14:sldId id="777"/>
            <p14:sldId id="782"/>
            <p14:sldId id="787"/>
            <p14:sldId id="793"/>
            <p14:sldId id="794"/>
            <p14:sldId id="801"/>
            <p14:sldId id="796"/>
          </p14:sldIdLst>
        </p14:section>
        <p14:section name="Part I: Market" id="{A7F86F2B-67EF-4857-AA9C-10608AE2694F}">
          <p14:sldIdLst>
            <p14:sldId id="815"/>
            <p14:sldId id="819"/>
            <p14:sldId id="816"/>
            <p14:sldId id="817"/>
            <p14:sldId id="818"/>
            <p14:sldId id="820"/>
            <p14:sldId id="822"/>
            <p14:sldId id="823"/>
            <p14:sldId id="825"/>
            <p14:sldId id="824"/>
            <p14:sldId id="827"/>
          </p14:sldIdLst>
        </p14:section>
        <p14:section name="Buy/Hold vs. Swing Trading" id="{41455F17-D61A-4868-AC03-A9AE2723BB99}">
          <p14:sldIdLst>
            <p14:sldId id="826"/>
            <p14:sldId id="829"/>
            <p14:sldId id="828"/>
            <p14:sldId id="830"/>
            <p14:sldId id="834"/>
          </p14:sldIdLst>
        </p14:section>
        <p14:section name="Technical Analysis" id="{51366856-360E-4A69-AEC1-4E633D8A739A}">
          <p14:sldIdLst>
            <p14:sldId id="832"/>
            <p14:sldId id="833"/>
            <p14:sldId id="835"/>
            <p14:sldId id="836"/>
            <p14:sldId id="837"/>
            <p14:sldId id="838"/>
            <p14:sldId id="839"/>
            <p14:sldId id="841"/>
            <p14:sldId id="840"/>
          </p14:sldIdLst>
        </p14:section>
        <p14:section name="Epilogue" id="{24D813A9-0B4B-4D3C-B015-7AD01EA41DD6}">
          <p14:sldIdLst>
            <p14:sldId id="746"/>
            <p14:sldId id="811"/>
            <p14:sldId id="813"/>
            <p14:sldId id="7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6881" autoAdjust="0"/>
  </p:normalViewPr>
  <p:slideViewPr>
    <p:cSldViewPr snapToGrid="0">
      <p:cViewPr varScale="1">
        <p:scale>
          <a:sx n="117" d="100"/>
          <a:sy n="117" d="100"/>
        </p:scale>
        <p:origin x="1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42.45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1,'-1'0,"0"1,0 0,0-1,0 1,0 0,0 0,0 0,0 0,0 0,0 1,-4 3,-39 23,44-28,-1 0,1 1,0-1,-1 1,1-1,0 1,-1-1,1 1,0-1,0 1,0-1,0 1,-1-1,1 1,0 0,0-1,0 1,0-1,0 1,0-1,0 1,1-1,-1 1,0 0,0-1,0 1,0-1,1 1,-1-1,0 1,1-1,-1 1,0-1,1 0,-1 1,0-1,1 1,-1-1,1 0,0 1,22 15,-18-13,1 1,2 1,0 0,-1 1,8 7,-13-11,0 0,0 0,0 0,-1 1,1-1,-1 1,1-1,-1 1,0-1,0 1,0 0,-1-1,1 1,0 4,-1 8,0 0,-2 0,0 0,0 0,-1-1,-1 1,0-1,-1 0,-1 0,0 0,-10 14,13-21,0 1,0 0,0 0,1-1,0 2,1-1,-1 0,2 0,-1 0,2 11,-3 21,1-35,0 0,0 1,-1-1,1 0,-1 0,0 0,-1 0,1-1,-1 1,-5 7,-5 3,-23 22,-1 2,22-24,12-13,0 1,0-1,1 1,-1 0,-2 4,4-6,1 0,-1 0,1 0,0 0,-1 0,1 0,0 0,0 0,-1 0,1 0,0 0,0 0,0 0,0 0,1 0,-1 0,0 0,0 0,1 0,-1 0,0 0,1 0,-1 0,1 1,5 6,-1-1,1 0,0-1,0 1,1-1,0 0,0 0,0-1,1 0,0-1,13 7,-19-10,0 0,0 0,-1 1,1-1,0 1,-1-1,0 1,1-1,1 4,5 5,-1-4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46.92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0,'1'4,"1"0,-1 0,1-1,0 1,0 0,0-1,0 1,0-1,4 3,-2 0,0-1,0 0,0-1,1 1,0-1,0 0,8 5,36 18,-24-14,182 106,-195-112,-1 0,0 0,0 1,0 0,-1 1,-1 0,10 12,-15-16,0 0,-1 0,1 0,-1 0,4 9,-6-12,-1 0,1 0,-1 0,0-1,1 1,-1 0,0 0,0 0,0 0,0 0,0 0,-1 0,1-1,-1 1,1 0,-1 0,1 0,-1 0,0-1,0 1,-2 2,-13 21,12-19,1 0,-1 0,0-1,-1 1,1-1,-1 0,0 0,0-1,-10 7,8-7,0-1,0 1,-13 2,8-2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51.54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422 200,'-5'0,"0"1,0 0,0 0,1 0,-1 1,-8 4,-11 2,3-2,-5 2,-29 3,12 0,35-8,-1-1,0 0,0 0,0 0,-12-1,18-1,0-1,-1 1,1-1,0 0,0 0,0 0,0-1,0 1,0-1,0 1,1-1,-1 0,1 0,-1 0,1 0,-4-4,-2-5,0 0,-12-19,14 19,-16-36,19 39,0-1,1 0,0 0,-1-16,0-2,1 18,2 6,0 0,-1-1,1 1,-1 0,0 0,-2-4,-2-1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02.4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1,'0'19,"-1"36,11 76,-2-71,-3-12,25 92,-29-137,3 9,-1 1,4 25,-6-35,-1 0,0 0,0 0,0 0,0 1,-1-1,1 0,-1 0,0 0,0 0,0 0,0 0,0 0,-1-1,1 1,-1 0,-3 4,-5 2,-1-1,0 0,0 0,0-1,-1 0,0-1,-22 8,31-13,0 0,-1 1,1-2,-1 1,0 0,1-1,-1 0,0 0,1 0,-1 0,0 0,1-1,-1 1,1-1,-1 0,1-1,-5-1,0-1,0-1,0 0,0 0,0-1,-9-10,13 12,1 1,0-1,0-1,0 1,1 0,-1-1,1 1,0-1,0 0,1 0,0 0,0 0,-1-7,0-9,1-40,1 45,3-175,-3 180,1 1,4-16,1-18,-6 33,1 0,3-15,-2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10.43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1 271,'14'-1,"-1"-1,1-1,-1 1,0-2,0 0,0-1,21-10,-15 7,0 0,27-7,-7 7,-23 6,0-1,0-1,-1-1,0 0,26-13,-35 15,1 1,-1-1,1 1,0 1,0-1,0 1,0 0,0 0,12 2,27-5,-37 3,92-20,-84 16,0-1,-1 0,30-16,61-31,-89 45,-1-3,-10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15.02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1 971,'231'-191,"-165"143,-29 22,52-46,-86 69,-1 1,1-1,-1 1,0-1,0 0,-1 0,1 0,0 0,-1 0,0 0,0 0,2-7,-2 1,-1 1,0-1,-1-14,0 6,1 13,0 0,0 0,1 1,-1-1,1 0,0 1,0-1,1 0,-1 1,3-5,23-32,-21 31,0 1,0-1,7-16,-10 14,0 0,0 0,-1-1,1-21,3-18,-3 36,0-1,1 1,1 0,1 0,0 1,0 0,2 0,15-23,-20 34,0 1,1-1,0 1,-1-1,1 1,0 0,0 0,7-2,5-3,137-63,-144 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0D5F-EAD3-4218-8DD1-4251BC0604FE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64AFC-DBF2-4A72-B9EE-CBF3FF568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8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slides: https://ufile.io/mnkta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39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2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274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13380 – 2000 + 440</a:t>
            </a:r>
          </a:p>
          <a:p>
            <a:endParaRPr lang="en-US" sz="1200" dirty="0"/>
          </a:p>
          <a:p>
            <a:r>
              <a:rPr lang="en-US" sz="1200" dirty="0"/>
              <a:t>SPY Option chain</a:t>
            </a:r>
          </a:p>
          <a:p>
            <a:r>
              <a:rPr lang="en-US" dirty="0"/>
              <a:t>https://www.nasdaq.com/market-activity/funds-and-etfs/spy/option-chain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3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13380 – 2000 + 440</a:t>
            </a:r>
          </a:p>
          <a:p>
            <a:endParaRPr lang="en-US" sz="1200" dirty="0"/>
          </a:p>
          <a:p>
            <a:r>
              <a:rPr lang="en-US" sz="1200" dirty="0"/>
              <a:t>SPY Option chain</a:t>
            </a:r>
          </a:p>
          <a:p>
            <a:r>
              <a:rPr lang="en-US" dirty="0"/>
              <a:t>https://www.nasdaq.com/market-activity/funds-and-etfs/spy/option-chain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61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>
                <a:solidFill>
                  <a:schemeClr val="bg1"/>
                </a:solidFill>
              </a:rPr>
              <a:t>PT is set a notch below exit: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Often, exit points overlap with major pivots or retracement points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Running stops may occur before you close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Thus you close a notch below, loose a penny, and safe the farm by exiting before the running stops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4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38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8311B-38D3-46A7-AE12-005AFC8DF5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1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https://www.powercoin.it/en/cit-coin-invest-ag/5439-inca-sun-god-1-oz-silver-coin-5-palau-2021.html?gclid=EAIaIQobChMIkYexucK28AIVjhBgCh1UIAH-EAQYAyABEgIz1_D_BwE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1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https://forum.vite.net/topic/2677/3-fiat-currencies-that-were-more-volatile-than-bitcoin-in-2019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https://www.gold-eagle.com/article/will-gold-replace-us-dollar-2020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8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7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https://twitter.com/goldtelegraph_/status/986715688717901824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7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AD-6E00-4822-A7A3-58636331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8300-2DEF-4A5B-9501-E3A47ABA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D6C9-1160-48AE-A9DE-49A40F8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527C-DC7E-4258-A8CE-A2730CF2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8557-C8A6-4D7F-AF45-53B97EC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A0F-73ED-4EF4-814C-6669D68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7D9C-A122-4D5C-8B4A-D866573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E9DC-5281-4BE7-BA0E-340B885A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14B-3470-4D39-9B33-72BA03DA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7574-17DE-498E-884D-8DB376F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58AB3-067D-4102-A108-F0DAB25CA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4DBD-E39C-478F-A3DA-8D07FE406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2395-CF79-4ED4-86C3-C330CA97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0D0-3027-4026-B5F0-8DFEF8CC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6CE3-BE41-41B4-AB2C-A0AD2781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327-6D42-4DA9-B2BA-96FC145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FE9D-3CBE-44D0-8D9D-E6FA8910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441D-417F-4154-8DCB-1DC714C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0288-41F5-429C-9B90-18A6594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3522-71BA-4653-9011-E1F431C5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9044-5A16-4D01-A8D8-45ACA9E3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3527-04E8-441D-B785-139348DB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4F2F-7D2A-4061-8727-1F428432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EA23-1AE4-48CE-AD90-E377A5C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0533-C654-45FC-A642-2248616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9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9E74-6481-4D75-A2FF-F43D4318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063D-5FF8-4669-9205-C5F35692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B1E-AC22-4E7D-B4D5-DE7771D6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4CE5-E9A0-42BF-B001-7EA98A9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3043-1147-4CF7-86BD-4ADCEB5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402A-EEDD-492F-BD94-9DA3DD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6D0D-449D-42CB-9276-394210F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14F2-FC36-412F-99D5-9F3BE172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7E69-0B63-4E94-AE1C-CF1E26E1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CA878-5523-4573-881D-00DDF84E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8064-26B7-43E8-9D15-76A4CFF8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8A774-5598-4F25-B8B8-4D4D3A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71A20-5DE2-49E2-B055-4DABD5CE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9E0EA-70C5-4337-A19E-59DD0F7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2421-D2E5-4217-9225-5117B1E9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FEF0D-1956-47DD-B4D3-B998832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D46F-AF17-4377-AD7D-8A3BD2F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5A5B-B6DB-4A0E-A8E2-4F5F153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5C6D-505A-403B-926C-147926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B1C46-E115-401F-B63D-35D25FFC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DD-A850-4214-BB55-C1D9069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3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8829-20D8-4E31-9A4A-D4F87284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94AE-57BB-45A6-BEEC-D35CAF79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FDC54-72EA-48EB-B81D-F8E9BF0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5C73E-2046-4D7A-8402-BD71C6A5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08AD-A948-4F9B-B436-35924420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42CF8-035F-4E87-977E-2CA2BC84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8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C8C-32CC-4DE5-B0DF-AE8C8D08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03710-6850-4913-B7AB-73FAF4F45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7115-54AB-4C21-A764-5F91D21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C161-DF9F-445F-B0B4-C46E7A1C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84BE-4A9E-404D-83A3-6F11106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5BF1-A5D2-4E6E-B5A6-8A98AED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7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2BA-FA0B-40EE-96B8-51DE95D6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B44-1713-492F-9EBB-6C652050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85E0-3BE8-449F-B82A-8EB47E0B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D141-422B-4C25-B228-BDD9AA51E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8FD4-C297-4E18-BBCB-3E518E838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1.png"/><Relationship Id="rId14" Type="http://schemas.openxmlformats.org/officeDocument/2006/relationships/customXml" Target="../ink/ink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A7E331-4817-4C36-94F1-E24F30422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8629" r="16961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A93FF-A894-427D-91D1-9C6A635E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/>
              <a:t>How </a:t>
            </a:r>
            <a:r>
              <a:rPr lang="en-US" sz="4800" b="1"/>
              <a:t>To Invest in Crypto?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F1F15-4214-44B3-BCFE-D53E254E5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Bali Bitcoin Meetup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Marvin F. L. Hansen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5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1CAA7-CB44-4943-A6B6-FC5D1967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783" b="38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CEB9D8-5236-4444-BBC6-9B29A525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65C408-86DC-44D4-A06F-D8BF615B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516356" cy="309703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More money printed than ever in the history of mankind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Money loses more and more value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No saving possible because interest rates are about zero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The Fed, essentially, destroys the value of your hard-earned cash!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BTC acts more of a value store akin to GOLD but also increases in value due to decreasing supply 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3556" name="Picture 4" descr="In Summary Podcast – Podcast – Podtail">
            <a:extLst>
              <a:ext uri="{FF2B5EF4-FFF2-40B4-BE49-F238E27FC236}">
                <a16:creationId xmlns:a16="http://schemas.microsoft.com/office/drawing/2014/main" id="{E95839E3-D8BC-423F-B6EB-1D116F6F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-3" b="2622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038917C1-149E-45EC-9322-6A45923CE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23391" r="4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9B570-FE9E-4436-A5B5-9D57CC2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Part I: Financial Markets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3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3D01-1E26-4B26-A02A-E4CA70B0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category per asset class</a:t>
            </a:r>
          </a:p>
        </p:txBody>
      </p:sp>
      <p:pic>
        <p:nvPicPr>
          <p:cNvPr id="4098" name="Picture 2" descr="3rd30 042: INVESTING 101 - TYPES OF INVESTMENTS -">
            <a:extLst>
              <a:ext uri="{FF2B5EF4-FFF2-40B4-BE49-F238E27FC236}">
                <a16:creationId xmlns:a16="http://schemas.microsoft.com/office/drawing/2014/main" id="{310B75AD-E7B7-4528-BEB0-9CAA988832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02" y="1825625"/>
            <a:ext cx="52433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9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D1187-B22C-48DD-8F0E-3632A3D6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Class by size</a:t>
            </a:r>
          </a:p>
        </p:txBody>
      </p:sp>
      <p:pic>
        <p:nvPicPr>
          <p:cNvPr id="1026" name="Picture 2" descr="Ronnie Stoeferle on Twitter: &quot;Relative sizes of global asset classes....gold  is currently at roughly 7 trillion ...#gotgold?… &quot;">
            <a:extLst>
              <a:ext uri="{FF2B5EF4-FFF2-40B4-BE49-F238E27FC236}">
                <a16:creationId xmlns:a16="http://schemas.microsoft.com/office/drawing/2014/main" id="{88CA6776-78ED-4EF1-8D23-9AE0E0CD8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17343"/>
            <a:ext cx="6780700" cy="42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3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73A5E-6DF3-4863-A75E-3CB9C3E8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Derivatives…</a:t>
            </a:r>
          </a:p>
        </p:txBody>
      </p:sp>
      <p:pic>
        <p:nvPicPr>
          <p:cNvPr id="2050" name="Picture 2" descr="Derivatives Market – Types, Features, Participants and More">
            <a:extLst>
              <a:ext uri="{FF2B5EF4-FFF2-40B4-BE49-F238E27FC236}">
                <a16:creationId xmlns:a16="http://schemas.microsoft.com/office/drawing/2014/main" id="{57BEC2B2-45DB-4833-8DE3-20184B19C4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766411"/>
            <a:ext cx="6780700" cy="53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2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43BDF-17A4-4A0F-B9AB-0FB4CF02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 market size </a:t>
            </a:r>
          </a:p>
        </p:txBody>
      </p:sp>
      <p:pic>
        <p:nvPicPr>
          <p:cNvPr id="3074" name="Picture 2" descr="How Much Gold is on Loan Worldwide? | GoldBroker.com">
            <a:extLst>
              <a:ext uri="{FF2B5EF4-FFF2-40B4-BE49-F238E27FC236}">
                <a16:creationId xmlns:a16="http://schemas.microsoft.com/office/drawing/2014/main" id="{9111A248-12D3-4FD0-9A5F-ADF18D7361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3092" y="643466"/>
            <a:ext cx="6669148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0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Wait,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3909012"/>
          </a:xfrm>
        </p:spPr>
        <p:txBody>
          <a:bodyPr>
            <a:normAutofit/>
          </a:bodyPr>
          <a:lstStyle/>
          <a:p>
            <a:r>
              <a:rPr lang="en-US" sz="2000" dirty="0"/>
              <a:t>We only have $80 t. in global cash but we have some $ 1.4 quadrillion(!) structured derivatives </a:t>
            </a:r>
          </a:p>
          <a:p>
            <a:r>
              <a:rPr lang="en-US" sz="2000" dirty="0"/>
              <a:t>How can it be that the highest risk class (derivatives) contributes the largest share of all financial instruments? </a:t>
            </a:r>
          </a:p>
          <a:p>
            <a:pPr lvl="1"/>
            <a:r>
              <a:rPr lang="en-US" sz="2000" dirty="0"/>
              <a:t>Because any derivative allows asset exposure through a claim on that asset at a much lower cost and without actually owning that asset</a:t>
            </a:r>
          </a:p>
          <a:p>
            <a:r>
              <a:rPr lang="en-US" sz="2000" dirty="0"/>
              <a:t>Essentially, you trade an uncertain risk outside of your control for a risk within your control(!) </a:t>
            </a:r>
          </a:p>
          <a:p>
            <a:r>
              <a:rPr lang="en-US" sz="2000" dirty="0"/>
              <a:t>Risk swapping is at the core of a 1.4 Quadrillion $ market! </a:t>
            </a: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5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Risk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3909012"/>
          </a:xfrm>
        </p:spPr>
        <p:txBody>
          <a:bodyPr>
            <a:normAutofit/>
          </a:bodyPr>
          <a:lstStyle/>
          <a:p>
            <a:r>
              <a:rPr lang="en-US" sz="2000" b="1" dirty="0"/>
              <a:t>Paradox: </a:t>
            </a:r>
            <a:r>
              <a:rPr lang="en-US" sz="2000" dirty="0"/>
              <a:t>Derivatives only create the illusion of control, but instead of containing the risk, these actually increase the exposure to the very same risk(!)</a:t>
            </a:r>
          </a:p>
          <a:p>
            <a:endParaRPr lang="en-US" sz="2000" dirty="0"/>
          </a:p>
          <a:p>
            <a:r>
              <a:rPr lang="en-US" sz="2000" dirty="0"/>
              <a:t>Why would you do that?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Pre-financed stock purchase 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Hedging 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B) Securitization</a:t>
            </a:r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7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Pre-financed stock purchase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4245018"/>
          </a:xfrm>
        </p:spPr>
        <p:txBody>
          <a:bodyPr>
            <a:normAutofit/>
          </a:bodyPr>
          <a:lstStyle/>
          <a:p>
            <a:r>
              <a:rPr lang="en-US" sz="2000" b="1" dirty="0"/>
              <a:t>Quota: </a:t>
            </a:r>
            <a:r>
              <a:rPr lang="en-US" sz="2000" dirty="0"/>
              <a:t>You $100k to invest in the stock market</a:t>
            </a:r>
            <a:endParaRPr lang="en-US" sz="2000" b="1" dirty="0"/>
          </a:p>
          <a:p>
            <a:r>
              <a:rPr lang="en-US" sz="2000" b="1" dirty="0"/>
              <a:t>Thesis: </a:t>
            </a:r>
            <a:r>
              <a:rPr lang="en-US" sz="2000" dirty="0"/>
              <a:t>You estimate that the S&amp;P stock index, currently at $4200, would resume going up for one more quarter. </a:t>
            </a:r>
          </a:p>
          <a:p>
            <a:r>
              <a:rPr lang="en-US" sz="2000" b="1" dirty="0"/>
              <a:t>Plan: </a:t>
            </a:r>
          </a:p>
          <a:p>
            <a:pPr lvl="1"/>
            <a:r>
              <a:rPr lang="en-US" sz="1600" dirty="0"/>
              <a:t>You estimate that the index will climb to, say, $4500 </a:t>
            </a:r>
          </a:p>
          <a:p>
            <a:pPr lvl="1"/>
            <a:r>
              <a:rPr lang="en-US" sz="1600" dirty="0"/>
              <a:t>You buy 238 SPY shares (438*420 ~100k) </a:t>
            </a:r>
          </a:p>
          <a:p>
            <a:pPr lvl="1"/>
            <a:r>
              <a:rPr lang="en-US" sz="1600" dirty="0"/>
              <a:t>You set the stop loss order at $390 ~ 4.5% loss</a:t>
            </a:r>
          </a:p>
          <a:p>
            <a:pPr lvl="1"/>
            <a:r>
              <a:rPr lang="en-US" sz="1600" dirty="0"/>
              <a:t>You set the profit taker order at $450 to aim for ~7% return </a:t>
            </a:r>
          </a:p>
          <a:p>
            <a:r>
              <a:rPr lang="en-US" sz="2000" b="1" dirty="0"/>
              <a:t>Consideration: </a:t>
            </a:r>
            <a:r>
              <a:rPr lang="en-US" sz="2000" dirty="0"/>
              <a:t>How to lower total acquisition cost?</a:t>
            </a:r>
          </a:p>
          <a:p>
            <a:pPr lvl="1"/>
            <a:r>
              <a:rPr lang="en-US" sz="1600" dirty="0"/>
              <a:t>You sell three puts at a 410 </a:t>
            </a:r>
          </a:p>
          <a:p>
            <a:pPr lvl="1"/>
            <a:r>
              <a:rPr lang="en-US" sz="1600" dirty="0"/>
              <a:t>You collect 3 * $1200 = $3600  </a:t>
            </a:r>
          </a:p>
          <a:p>
            <a:pPr lvl="1"/>
            <a:r>
              <a:rPr lang="en-US" sz="1600" dirty="0"/>
              <a:t>Now you get 8 SPY shares for free, increasing you position to 446 for the same 100K!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MISSION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Mission: </a:t>
            </a:r>
            <a:r>
              <a:rPr lang="en-US" sz="1600" i="1" dirty="0">
                <a:solidFill>
                  <a:schemeClr val="bg1"/>
                </a:solidFill>
              </a:rPr>
              <a:t>“Help you to succeed financially!”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Goals: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Strengthen understanding of finances!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Practical application!</a:t>
            </a:r>
          </a:p>
          <a:p>
            <a:r>
              <a:rPr lang="en-US" sz="1600" dirty="0">
                <a:solidFill>
                  <a:schemeClr val="bg1"/>
                </a:solidFill>
              </a:rPr>
              <a:t>Smart investment!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Hedging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781726" cy="4245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Consideration: </a:t>
            </a:r>
            <a:r>
              <a:rPr lang="en-US" sz="1600" dirty="0"/>
              <a:t>What if things go the other way?</a:t>
            </a:r>
          </a:p>
          <a:p>
            <a:pPr marL="0" indent="0">
              <a:buNone/>
            </a:pPr>
            <a:r>
              <a:rPr lang="en-US" sz="2000" b="1" dirty="0"/>
              <a:t>Hedging: </a:t>
            </a:r>
          </a:p>
          <a:p>
            <a:r>
              <a:rPr lang="en-US" sz="2000" dirty="0"/>
              <a:t>You buy 3 Put options at 450 strike to protect your portfolio</a:t>
            </a:r>
          </a:p>
          <a:p>
            <a:r>
              <a:rPr lang="en-US" sz="2000" dirty="0"/>
              <a:t>To refinance your hedge, you sell 3 puts at 440 strike</a:t>
            </a:r>
          </a:p>
          <a:p>
            <a:r>
              <a:rPr lang="en-US" sz="2000" dirty="0"/>
              <a:t>Cost of hedging: 2*($3500– $2500) = $2000 </a:t>
            </a:r>
          </a:p>
          <a:p>
            <a:r>
              <a:rPr lang="en-US" sz="2000" dirty="0"/>
              <a:t>If the market goes up, all puts expires worthless (total loss)</a:t>
            </a:r>
          </a:p>
          <a:p>
            <a:r>
              <a:rPr lang="en-US" sz="2000" dirty="0"/>
              <a:t>If the market goes down, the put makes money equal to 200 shares and offsets losses from the 238 you are holding</a:t>
            </a:r>
          </a:p>
          <a:p>
            <a:r>
              <a:rPr lang="en-US" sz="2000" dirty="0"/>
              <a:t>Delta neutral: No matter where the market goes, you make money!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24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Securitization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7"/>
            <a:ext cx="6488423" cy="4333125"/>
          </a:xfrm>
        </p:spPr>
        <p:txBody>
          <a:bodyPr>
            <a:normAutofit/>
          </a:bodyPr>
          <a:lstStyle/>
          <a:p>
            <a:r>
              <a:rPr lang="en-US" sz="2000" b="1" dirty="0"/>
              <a:t>Observation:</a:t>
            </a:r>
          </a:p>
          <a:p>
            <a:pPr lvl="1"/>
            <a:r>
              <a:rPr lang="en-US" sz="1600" dirty="0"/>
              <a:t>Say you own 238 SPY shares</a:t>
            </a:r>
          </a:p>
          <a:p>
            <a:pPr lvl="1"/>
            <a:r>
              <a:rPr lang="en-US" sz="1600" dirty="0"/>
              <a:t>The market is going up, so your hedge is written off as a full loss</a:t>
            </a:r>
          </a:p>
          <a:p>
            <a:r>
              <a:rPr lang="en-US" sz="2000" b="1" dirty="0"/>
              <a:t>Exit preparation:</a:t>
            </a:r>
          </a:p>
          <a:p>
            <a:pPr lvl="1"/>
            <a:r>
              <a:rPr lang="en-US" sz="1600" dirty="0"/>
              <a:t>Now, you write 2 Calls at $465 and collection 2*$220 = $440 </a:t>
            </a:r>
          </a:p>
          <a:p>
            <a:pPr lvl="1"/>
            <a:r>
              <a:rPr lang="en-US" sz="1600" dirty="0"/>
              <a:t>If the market reaches $465, you sell 200 shares for $465 each</a:t>
            </a:r>
          </a:p>
          <a:p>
            <a:pPr lvl="1"/>
            <a:r>
              <a:rPr lang="en-US" sz="1600" dirty="0"/>
              <a:t>If the market stops before, the calls expire and you keep the $440</a:t>
            </a:r>
          </a:p>
          <a:p>
            <a:r>
              <a:rPr lang="en-US" sz="2000" b="1" dirty="0"/>
              <a:t>Exit:</a:t>
            </a:r>
          </a:p>
          <a:p>
            <a:pPr lvl="1"/>
            <a:r>
              <a:rPr lang="en-US" sz="1600" dirty="0"/>
              <a:t>The market stops at $453</a:t>
            </a:r>
          </a:p>
          <a:p>
            <a:pPr lvl="1"/>
            <a:r>
              <a:rPr lang="en-US" sz="1600" dirty="0"/>
              <a:t>You sold 246 shares at $450 = $ 13380 gain</a:t>
            </a:r>
          </a:p>
          <a:p>
            <a:pPr lvl="1"/>
            <a:r>
              <a:rPr lang="en-US" sz="1600" dirty="0"/>
              <a:t>You paid hedging fees of = $2000</a:t>
            </a:r>
          </a:p>
          <a:p>
            <a:pPr lvl="1"/>
            <a:r>
              <a:rPr lang="en-US" sz="1600" dirty="0"/>
              <a:t>You recouped $440 </a:t>
            </a:r>
          </a:p>
          <a:p>
            <a:pPr lvl="1"/>
            <a:r>
              <a:rPr lang="en-US" sz="1600" b="1" dirty="0"/>
              <a:t>Total: $ 11820 </a:t>
            </a:r>
            <a:r>
              <a:rPr lang="en-US" sz="1600" dirty="0"/>
              <a:t>(11% in a Quarter)</a:t>
            </a: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7"/>
            <a:ext cx="7094764" cy="4333125"/>
          </a:xfrm>
        </p:spPr>
        <p:txBody>
          <a:bodyPr>
            <a:normAutofit/>
          </a:bodyPr>
          <a:lstStyle/>
          <a:p>
            <a:r>
              <a:rPr lang="en-US" sz="2000" dirty="0"/>
              <a:t>Plain hedging expensive at scale</a:t>
            </a:r>
          </a:p>
          <a:p>
            <a:endParaRPr lang="en-US" sz="2000" dirty="0"/>
          </a:p>
          <a:p>
            <a:r>
              <a:rPr lang="en-US" sz="2000" dirty="0"/>
              <a:t>Pre-financed stock purchase, however, offsets hedging expenses </a:t>
            </a:r>
          </a:p>
          <a:p>
            <a:endParaRPr lang="en-US" sz="2000" dirty="0"/>
          </a:p>
          <a:p>
            <a:r>
              <a:rPr lang="en-US" sz="2000" dirty="0"/>
              <a:t>Securitization helps you to offset some more of the expenses</a:t>
            </a:r>
          </a:p>
          <a:p>
            <a:endParaRPr lang="en-US" sz="2000" dirty="0"/>
          </a:p>
          <a:p>
            <a:r>
              <a:rPr lang="en-US" sz="2000" dirty="0"/>
              <a:t>However, requires sophisticated market and risk assessment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That’s exactly how Warren Buffet invests </a:t>
            </a:r>
            <a:r>
              <a:rPr lang="en-US" sz="2000" b="1" dirty="0">
                <a:sym typeface="Wingdings" panose="05000000000000000000" pitchFamily="2" charset="2"/>
              </a:rPr>
              <a:t>;-) </a:t>
            </a:r>
            <a:endParaRPr lang="en-US" sz="2000" b="1" dirty="0"/>
          </a:p>
          <a:p>
            <a:endParaRPr lang="en-US" sz="16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6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D5D73BD3-BBCD-4DE2-A89C-DF66C7CEB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F99A1D-1DE3-4D4B-AB4B-7D629E68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Buy/Hold vs. Swing Trading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27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50B5E-7043-479C-A517-D94CBE9E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Trading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2876-A85C-42D1-B0A5-13BB0605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Before you buy anything, you make a trading plan</a:t>
            </a:r>
          </a:p>
          <a:p>
            <a:r>
              <a:rPr lang="en-US" sz="1400" dirty="0">
                <a:solidFill>
                  <a:schemeClr val="bg1"/>
                </a:solidFill>
              </a:rPr>
              <a:t>Determine key market levels &amp; pivots or patterns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Support &amp; Resistance, Fibonacci’s etc.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Day / Week / Month high low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Candlestick patterns, chart patterns etc.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Estimate market direction and magnitude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Set entry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Set exit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Stop loss (SL)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Profit taker (PT) target, that is, a notch below exit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Open position with SL &amp; PT attached as brackets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Realistic expectation: The plan works out &gt; 65% of the time. If less, you need a better plan! If more, great!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CD74156E-EC1F-4EFA-9A60-FD5F15263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6525453" y="1187510"/>
            <a:ext cx="5666547" cy="448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BUY / HOLD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Buy / Hold was the idea of the previous example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You place any trade with attached GTC bracket orders covering stop loss and profit takers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Then you hold on until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stop loss was hit and position auto-closes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profit taker was hit and position auto-closes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You have new evidence that warrants an out-of-plan closure.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493060CB-A9AF-4E44-AE4D-69A5655EA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6525453" y="1187510"/>
            <a:ext cx="5666547" cy="448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1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Swing Trading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 trade actively market up’s &amp; down’s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Long trade: Buy low and sell high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Short trade: Sell high and buy back low</a:t>
            </a:r>
          </a:p>
          <a:p>
            <a:r>
              <a:rPr lang="en-US" sz="2000" dirty="0">
                <a:solidFill>
                  <a:schemeClr val="bg1"/>
                </a:solidFill>
              </a:rPr>
              <a:t>Either way, the idea is to pocket the difference between price swings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Challenge: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Detecting &amp; timing swings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Position sizing a.k.a. reduce loss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Risk management a.k.a. reduce loss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Can’t really hedge during intraday swings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DA8F4D-8058-4442-BF26-BFFA8F00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835284"/>
            <a:ext cx="5666547" cy="31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6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s and plots layered on a blue digital screen">
            <a:extLst>
              <a:ext uri="{FF2B5EF4-FFF2-40B4-BE49-F238E27FC236}">
                <a16:creationId xmlns:a16="http://schemas.microsoft.com/office/drawing/2014/main" id="{C8BCF4AA-0BA0-4E14-ACC0-F36EC8F24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BBBAA5-60B2-4331-806F-74D0DFB5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Technical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76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Avoid failure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Methods well known to fail: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Moving Averages (MA, EMA, WMA </a:t>
            </a:r>
            <a:r>
              <a:rPr lang="en-US" sz="1700" dirty="0" err="1">
                <a:solidFill>
                  <a:schemeClr val="bg1"/>
                </a:solidFill>
              </a:rPr>
              <a:t>etc</a:t>
            </a:r>
            <a:r>
              <a:rPr lang="en-US" sz="1700" dirty="0">
                <a:solidFill>
                  <a:schemeClr val="bg1"/>
                </a:solidFill>
              </a:rPr>
              <a:t>)</a:t>
            </a:r>
          </a:p>
          <a:p>
            <a:r>
              <a:rPr lang="en-US" sz="1700" dirty="0">
                <a:solidFill>
                  <a:schemeClr val="bg1"/>
                </a:solidFill>
              </a:rPr>
              <a:t>MACD 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Money Flow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Almost all lagging technical indicators, actually, only work ~50% of the time, which implies they fail every second time(!)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That was a large scale empirical study covering all known TA’s over 20 years(!)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ow To Mentally Handle Losses In The Stock Market | by Marc Guberti |  DataDrivenInvestor">
            <a:extLst>
              <a:ext uri="{FF2B5EF4-FFF2-40B4-BE49-F238E27FC236}">
                <a16:creationId xmlns:a16="http://schemas.microsoft.com/office/drawing/2014/main" id="{9FF49638-FA54-410C-85E7-0D2AFFFB5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537790"/>
            <a:ext cx="5666547" cy="37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8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Seek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46400"/>
            <a:ext cx="4643511" cy="24543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Methods known to work: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Candlestick patterns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Pivot Points, Support &amp; resistance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Breakout patterns 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Bollinger Bands in some markets 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42" name="Picture 2" descr="Reading Stock Market Conditions to Avoid Losses">
            <a:extLst>
              <a:ext uri="{FF2B5EF4-FFF2-40B4-BE49-F238E27FC236}">
                <a16:creationId xmlns:a16="http://schemas.microsoft.com/office/drawing/2014/main" id="{4725A9D7-23C1-45D0-A754-D2EDAC01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428784"/>
            <a:ext cx="4369112" cy="29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1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Money:</a:t>
            </a:r>
          </a:p>
          <a:p>
            <a:r>
              <a:rPr lang="en-US" sz="1600" dirty="0">
                <a:solidFill>
                  <a:schemeClr val="bg1"/>
                </a:solidFill>
              </a:rPr>
              <a:t>Fiat Money Problem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Part I: Financial Markets: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financial markets &amp; cycles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Buy/Hold vs. Swing Trading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Technical Analysis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Part II: Crypto Investment (</a:t>
            </a:r>
            <a:r>
              <a:rPr lang="en-US" sz="1600" dirty="0" err="1">
                <a:solidFill>
                  <a:schemeClr val="bg1"/>
                </a:solidFill>
              </a:rPr>
              <a:t>Manau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he beats the market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Strategy break down 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7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Support / Resistance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Bulk of trading happens within a range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Pivot trading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 pivot, (blue box) happens when the price changes direction and goes back to the opposite key level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Support &amp; resistance needs to be determined per instrument.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Mind the false breakout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Very common in Forex, Crypto and Indices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heap Online Stock Trading Price Action Breakout Afl – Marco Cena">
            <a:extLst>
              <a:ext uri="{FF2B5EF4-FFF2-40B4-BE49-F238E27FC236}">
                <a16:creationId xmlns:a16="http://schemas.microsoft.com/office/drawing/2014/main" id="{D8923596-6425-478B-B2D7-870ECFF0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027801"/>
            <a:ext cx="5666547" cy="48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6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Breakout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023464"/>
            <a:ext cx="5666547" cy="48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2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Breakout Patterns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140" y="0"/>
            <a:ext cx="4497859" cy="38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7 COMMON BREAKOUT PATTERNS (Educational) @ MEIF理財部落格 :: 痞客邦 ::">
            <a:extLst>
              <a:ext uri="{FF2B5EF4-FFF2-40B4-BE49-F238E27FC236}">
                <a16:creationId xmlns:a16="http://schemas.microsoft.com/office/drawing/2014/main" id="{5611E02E-5368-47A8-87AA-CDFC25B8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3809647"/>
            <a:ext cx="4526692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2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Candlestick Patterns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140" y="0"/>
            <a:ext cx="4497859" cy="38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7 COMMON BREAKOUT PATTERNS (Educational) @ MEIF理財部落格 :: 痞客邦 ::">
            <a:extLst>
              <a:ext uri="{FF2B5EF4-FFF2-40B4-BE49-F238E27FC236}">
                <a16:creationId xmlns:a16="http://schemas.microsoft.com/office/drawing/2014/main" id="{5611E02E-5368-47A8-87AA-CDFC25B8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3809647"/>
            <a:ext cx="4526692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10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/>
              <a:t>Candlestick patterns, breakouts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14338" name="Picture 2" descr="Candlestick Patterns &amp; Price Action Charting Guide">
            <a:extLst>
              <a:ext uri="{FF2B5EF4-FFF2-40B4-BE49-F238E27FC236}">
                <a16:creationId xmlns:a16="http://schemas.microsoft.com/office/drawing/2014/main" id="{D27A67C1-7400-46AC-B397-60CB06FD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7999" b="2"/>
          <a:stretch/>
        </p:blipFill>
        <p:spPr bwMode="auto">
          <a:xfrm>
            <a:off x="20" y="2959630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andlestick Patterns Cheat Sheet | New Trader U">
            <a:extLst>
              <a:ext uri="{FF2B5EF4-FFF2-40B4-BE49-F238E27FC236}">
                <a16:creationId xmlns:a16="http://schemas.microsoft.com/office/drawing/2014/main" id="{437D9232-E8D6-4070-AFC9-97DD315A1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735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231F8-C639-441D-898C-46BCE4A9318A}"/>
              </a:ext>
            </a:extLst>
          </p:cNvPr>
          <p:cNvCxnSpPr>
            <a:cxnSpLocks/>
          </p:cNvCxnSpPr>
          <p:nvPr/>
        </p:nvCxnSpPr>
        <p:spPr>
          <a:xfrm flipH="1">
            <a:off x="8958649" y="2726724"/>
            <a:ext cx="160637" cy="87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B5EDD4-2B4E-4508-84F7-98D232958B0A}"/>
                  </a:ext>
                </a:extLst>
              </p14:cNvPr>
              <p14:cNvContentPartPr/>
              <p14:nvPr/>
            </p14:nvContentPartPr>
            <p14:xfrm>
              <a:off x="410721" y="4855901"/>
              <a:ext cx="79920" cy="2908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B5EDD4-2B4E-4508-84F7-98D232958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721" y="4748261"/>
                <a:ext cx="1875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D13A53-EAB5-467C-BBFE-6BDD30FCF791}"/>
                  </a:ext>
                </a:extLst>
              </p14:cNvPr>
              <p14:cNvContentPartPr/>
              <p14:nvPr/>
            </p14:nvContentPartPr>
            <p14:xfrm>
              <a:off x="2751081" y="4806581"/>
              <a:ext cx="169200" cy="1810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D13A53-EAB5-467C-BBFE-6BDD30FCF7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7081" y="4698581"/>
                <a:ext cx="2768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FD51C4-EE44-4A0F-BC7A-0C1AF1B2B725}"/>
                  </a:ext>
                </a:extLst>
              </p14:cNvPr>
              <p14:cNvContentPartPr/>
              <p14:nvPr/>
            </p14:nvContentPartPr>
            <p14:xfrm>
              <a:off x="4757721" y="3350741"/>
              <a:ext cx="151920" cy="964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FD51C4-EE44-4A0F-BC7A-0C1AF1B2B7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4081" y="3243101"/>
                <a:ext cx="25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2B263D-6F1B-45B3-A07A-1AA63E86F95D}"/>
                  </a:ext>
                </a:extLst>
              </p14:cNvPr>
              <p14:cNvContentPartPr/>
              <p14:nvPr/>
            </p14:nvContentPartPr>
            <p14:xfrm>
              <a:off x="6094401" y="4180181"/>
              <a:ext cx="104400" cy="2347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2B263D-6F1B-45B3-A07A-1AA63E86F9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0761" y="4072541"/>
                <a:ext cx="2120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026E15-D92C-4CDE-B22D-9340F8508F8A}"/>
                  </a:ext>
                </a:extLst>
              </p14:cNvPr>
              <p14:cNvContentPartPr/>
              <p14:nvPr/>
            </p14:nvContentPartPr>
            <p14:xfrm>
              <a:off x="2026041" y="5265221"/>
              <a:ext cx="306360" cy="97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26E15-D92C-4CDE-B22D-9340F8508F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2401" y="5157221"/>
                <a:ext cx="4140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0A26CE-D1B1-4138-AD54-627227BCD945}"/>
                  </a:ext>
                </a:extLst>
              </p14:cNvPr>
              <p14:cNvContentPartPr/>
              <p14:nvPr/>
            </p14:nvContentPartPr>
            <p14:xfrm>
              <a:off x="3455241" y="4333541"/>
              <a:ext cx="295200" cy="3495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0A26CE-D1B1-4138-AD54-627227BCD9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1601" y="4225541"/>
                <a:ext cx="40284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58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EC72C-BC4C-4CA6-A9CC-B1C5CACA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49BF-3F8F-4B5B-B768-57255D38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Results of swing trading depends on skills</a:t>
            </a:r>
          </a:p>
          <a:p>
            <a:r>
              <a:rPr lang="en-US" sz="1900" dirty="0">
                <a:solidFill>
                  <a:schemeClr val="bg1"/>
                </a:solidFill>
              </a:rPr>
              <a:t>Skill means interpreting the charts correctly, making a proper trade plan, and execute the plan efficiently</a:t>
            </a:r>
          </a:p>
          <a:p>
            <a:r>
              <a:rPr lang="en-US" sz="1900" dirty="0">
                <a:solidFill>
                  <a:schemeClr val="bg1"/>
                </a:solidFill>
              </a:rPr>
              <a:t>However, unlike Buy &amp; Hold, swint trades are harder to hedge especially on short time frames</a:t>
            </a:r>
          </a:p>
          <a:p>
            <a:endParaRPr lang="en-US" sz="1900" b="1" dirty="0">
              <a:solidFill>
                <a:schemeClr val="bg1"/>
              </a:solidFill>
            </a:endParaRPr>
          </a:p>
          <a:p>
            <a:r>
              <a:rPr lang="en-US" sz="1900" b="1" dirty="0">
                <a:solidFill>
                  <a:schemeClr val="bg1"/>
                </a:solidFill>
              </a:rPr>
              <a:t>Important: </a:t>
            </a:r>
            <a:r>
              <a:rPr lang="en-US" sz="1900" b="1" u="sng" dirty="0">
                <a:solidFill>
                  <a:schemeClr val="bg1"/>
                </a:solidFill>
              </a:rPr>
              <a:t>Always practice on a test account with virtual money. Never ever risk real money you need!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Trading topic will be expanded on the next few meetups</a:t>
            </a:r>
          </a:p>
        </p:txBody>
      </p:sp>
    </p:spTree>
    <p:extLst>
      <p:ext uri="{BB962C8B-B14F-4D97-AF65-F5344CB8AC3E}">
        <p14:creationId xmlns:p14="http://schemas.microsoft.com/office/powerpoint/2010/main" val="223189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038917C1-149E-45EC-9322-6A45923CE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23391" r="4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E9B570-FE9E-4436-A5B5-9D57CC2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Part II: Crypto Investment</a:t>
            </a:r>
          </a:p>
        </p:txBody>
      </p:sp>
    </p:spTree>
    <p:extLst>
      <p:ext uri="{BB962C8B-B14F-4D97-AF65-F5344CB8AC3E}">
        <p14:creationId xmlns:p14="http://schemas.microsoft.com/office/powerpoint/2010/main" val="51990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59ED97C6-0D1B-4C83-A7D6-4902D83F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-305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49" y="2822179"/>
            <a:ext cx="512196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896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Next Events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0923-B115-4BF5-8919-9271D31E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434983" cy="364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June/5: Mastering market circles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June/19: Systematic Trading 101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July/3: Systematic Trading 202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8C412F-EE0A-4160-8CD1-E4E8E4DE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7" y="0"/>
            <a:ext cx="5632174" cy="3339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788E1-C872-4C6C-85BD-0F57F66D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7" y="3429000"/>
            <a:ext cx="5657833" cy="3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Community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Facebook logo 2019 Logo Icon of Flat style - Available in SVG, PNG,  EPS, AI &amp; Icon fonts">
            <a:extLst>
              <a:ext uri="{FF2B5EF4-FFF2-40B4-BE49-F238E27FC236}">
                <a16:creationId xmlns:a16="http://schemas.microsoft.com/office/drawing/2014/main" id="{4727A18D-8600-448E-B476-D48DD75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60" y="2190830"/>
            <a:ext cx="932469" cy="9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E373-1409-403A-88CE-2B5EC8CA0E68}"/>
              </a:ext>
            </a:extLst>
          </p:cNvPr>
          <p:cNvSpPr txBox="1"/>
          <p:nvPr/>
        </p:nvSpPr>
        <p:spPr>
          <a:xfrm>
            <a:off x="8709529" y="2433833"/>
            <a:ext cx="256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Bali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1E3B4-432C-4847-B2AB-7305E410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8" y="2755959"/>
            <a:ext cx="2559745" cy="255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0EE8C1-2825-45FD-85F9-2DF280B09CDD}"/>
              </a:ext>
            </a:extLst>
          </p:cNvPr>
          <p:cNvSpPr txBox="1"/>
          <p:nvPr/>
        </p:nvSpPr>
        <p:spPr>
          <a:xfrm>
            <a:off x="1475798" y="2123092"/>
            <a:ext cx="423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https://t.me/joinchat/2T6yvFcokRQ3ZDQ0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3CACD7-BE13-4288-9F91-280A0A15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2" y="2017634"/>
            <a:ext cx="614573" cy="6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5A266DD-15B3-4190-BA79-440591D68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0" y="39063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2AADB1-8ED7-4187-A57C-288FE1A5D322}"/>
              </a:ext>
            </a:extLst>
          </p:cNvPr>
          <p:cNvSpPr txBox="1">
            <a:spLocks/>
          </p:cNvSpPr>
          <p:nvPr/>
        </p:nvSpPr>
        <p:spPr>
          <a:xfrm>
            <a:off x="1162498" y="655783"/>
            <a:ext cx="4284418" cy="1448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CBA99-B6B7-4092-81AE-3C8AB5FDD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15320"/>
          <a:stretch/>
        </p:blipFill>
        <p:spPr bwMode="auto">
          <a:xfrm>
            <a:off x="1155559" y="2265037"/>
            <a:ext cx="9889790" cy="3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31CEE9E5-DC37-4B2D-AD1A-E53262DA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043516"/>
            <a:ext cx="10905066" cy="47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E585-93FF-4312-8FFA-59D603C8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kinds of money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7683-1FF4-4DBE-A823-ED9BE5C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Commodity Money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8DD7D-BD61-445E-8990-3A4452F32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whose value comes from a commodity of which it is made!</a:t>
            </a:r>
          </a:p>
          <a:p>
            <a:endParaRPr lang="en-US" dirty="0"/>
          </a:p>
          <a:p>
            <a:r>
              <a:rPr lang="en-US" dirty="0"/>
              <a:t>Intrinsic value</a:t>
            </a:r>
          </a:p>
          <a:p>
            <a:pPr lvl="1"/>
            <a:r>
              <a:rPr lang="en-US" dirty="0"/>
              <a:t>Rare: hard to mine, or very difficult to acquire </a:t>
            </a:r>
          </a:p>
          <a:p>
            <a:pPr lvl="1"/>
            <a:endParaRPr lang="en-US" dirty="0"/>
          </a:p>
          <a:p>
            <a:r>
              <a:rPr lang="en-US" dirty="0"/>
              <a:t>Worth what people agree to pay!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Gold coins </a:t>
            </a:r>
          </a:p>
          <a:p>
            <a:pPr lvl="1"/>
            <a:r>
              <a:rPr lang="en-US" dirty="0"/>
              <a:t>Rare spices </a:t>
            </a:r>
          </a:p>
          <a:p>
            <a:pPr lvl="1"/>
            <a:r>
              <a:rPr lang="en-US" dirty="0"/>
              <a:t>Silk, Jade etc.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901D-D66E-419D-B439-627A537A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Fiat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B8AA6-2559-4455-B3F1-B1AE05D8A7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created by Government through a legal degree </a:t>
            </a:r>
          </a:p>
          <a:p>
            <a:endParaRPr lang="en-US" dirty="0"/>
          </a:p>
          <a:p>
            <a:r>
              <a:rPr lang="en-US" dirty="0"/>
              <a:t>Zero intrinsic value</a:t>
            </a:r>
          </a:p>
          <a:p>
            <a:pPr lvl="1"/>
            <a:r>
              <a:rPr lang="en-US" dirty="0"/>
              <a:t>Gov. just prints it as needed</a:t>
            </a:r>
          </a:p>
          <a:p>
            <a:pPr lvl="1"/>
            <a:endParaRPr lang="en-US" dirty="0"/>
          </a:p>
          <a:p>
            <a:r>
              <a:rPr lang="en-US" dirty="0"/>
              <a:t>Worth what people believe its worth measured by the economic strength of the issuing country</a:t>
            </a:r>
          </a:p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F66CFA2-9C6A-4DB9-8FFB-5F7D525C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4849991"/>
            <a:ext cx="1954721" cy="2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SD Definition">
            <a:extLst>
              <a:ext uri="{FF2B5EF4-FFF2-40B4-BE49-F238E27FC236}">
                <a16:creationId xmlns:a16="http://schemas.microsoft.com/office/drawing/2014/main" id="{7E199F4E-F51A-47AE-8BE5-9C7D2087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15" y="0"/>
            <a:ext cx="3286786" cy="21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Fiat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095421" cy="373002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Printing too much money makes less valuable (inflation) </a:t>
            </a:r>
          </a:p>
          <a:p>
            <a:endParaRPr lang="en-US" sz="1800" dirty="0"/>
          </a:p>
          <a:p>
            <a:r>
              <a:rPr lang="en-US" sz="1800" dirty="0"/>
              <a:t>Not backed by anything else than public trust in the Government. Brexit &amp; GBP.... </a:t>
            </a:r>
          </a:p>
          <a:p>
            <a:endParaRPr lang="en-US" sz="2200" dirty="0"/>
          </a:p>
          <a:p>
            <a:r>
              <a:rPr lang="en-US" sz="2200" dirty="0"/>
              <a:t>Foreign Exchange Rates (Forex) swing widely during turmoil. Turkey &amp; Lira… </a:t>
            </a:r>
          </a:p>
          <a:p>
            <a:endParaRPr lang="en-US" sz="2200" dirty="0"/>
          </a:p>
          <a:p>
            <a:r>
              <a:rPr lang="en-US" sz="1800" b="1" dirty="0"/>
              <a:t>Cash a lot less valuable than Gold!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Merk Insights - Gold More Productive Than Cash?!">
            <a:extLst>
              <a:ext uri="{FF2B5EF4-FFF2-40B4-BE49-F238E27FC236}">
                <a16:creationId xmlns:a16="http://schemas.microsoft.com/office/drawing/2014/main" id="{33B7D7DB-D8E5-4C82-B4C1-86FFB7A7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 b="-1"/>
          <a:stretch/>
        </p:blipFill>
        <p:spPr bwMode="auto">
          <a:xfrm>
            <a:off x="6930493" y="1412184"/>
            <a:ext cx="4223252" cy="409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Will Gold Replace US Dollar In 2020? | Gold Eagle">
            <a:extLst>
              <a:ext uri="{FF2B5EF4-FFF2-40B4-BE49-F238E27FC236}">
                <a16:creationId xmlns:a16="http://schemas.microsoft.com/office/drawing/2014/main" id="{CB6A86CE-F7CC-4CF1-BE85-52D3B00A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7" b="143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9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…. </a:t>
            </a:r>
            <a:r>
              <a:rPr lang="en-US" sz="5400" dirty="0">
                <a:solidFill>
                  <a:srgbClr val="FFFFFF"/>
                </a:solidFill>
              </a:rPr>
              <a:t>12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TRILLION More $ in 2020!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19C8B47-14D4-4FFF-BD4D-1B1604FC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old Telegraph ⚡ auf Twitter: &quot;Quote Of The Day - Satoshi Nakamoto 🔥🔥  &quot;The root problem with conventional currency is all the trust that's  required to make it work. The central bank">
            <a:extLst>
              <a:ext uri="{FF2B5EF4-FFF2-40B4-BE49-F238E27FC236}">
                <a16:creationId xmlns:a16="http://schemas.microsoft.com/office/drawing/2014/main" id="{891F5393-5FC4-4B97-98C8-90BE68A8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48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7854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1656</Words>
  <Application>Microsoft Office PowerPoint</Application>
  <PresentationFormat>Widescreen</PresentationFormat>
  <Paragraphs>267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1_Office Theme</vt:lpstr>
      <vt:lpstr>How To Invest in Crypto?</vt:lpstr>
      <vt:lpstr>MISSION</vt:lpstr>
      <vt:lpstr>Overview</vt:lpstr>
      <vt:lpstr>PowerPoint Presentation</vt:lpstr>
      <vt:lpstr>Two kinds of money</vt:lpstr>
      <vt:lpstr>Fiat Money Problem</vt:lpstr>
      <vt:lpstr>PowerPoint Presentation</vt:lpstr>
      <vt:lpstr>…. 12 TRILLION More $ in 2020!</vt:lpstr>
      <vt:lpstr>PowerPoint Presentation</vt:lpstr>
      <vt:lpstr>PowerPoint Presentation</vt:lpstr>
      <vt:lpstr>Summary </vt:lpstr>
      <vt:lpstr>Part I: Financial Markets</vt:lpstr>
      <vt:lpstr>Risk category per asset class</vt:lpstr>
      <vt:lpstr>Asset Class by size</vt:lpstr>
      <vt:lpstr>Derivatives…</vt:lpstr>
      <vt:lpstr>Derivative market size </vt:lpstr>
      <vt:lpstr>Wait, what?</vt:lpstr>
      <vt:lpstr>Risk paradox</vt:lpstr>
      <vt:lpstr>Pre-financed stock purchase </vt:lpstr>
      <vt:lpstr>Hedging </vt:lpstr>
      <vt:lpstr>Securitization</vt:lpstr>
      <vt:lpstr>Conclusion</vt:lpstr>
      <vt:lpstr>Buy/Hold vs. Swing Trading</vt:lpstr>
      <vt:lpstr>Trading plan</vt:lpstr>
      <vt:lpstr>BUY / HOLD</vt:lpstr>
      <vt:lpstr>Swing Trading</vt:lpstr>
      <vt:lpstr>Technical Analysis</vt:lpstr>
      <vt:lpstr>Avoid failure</vt:lpstr>
      <vt:lpstr>Seek success</vt:lpstr>
      <vt:lpstr>Support / Resistance</vt:lpstr>
      <vt:lpstr>Breakout</vt:lpstr>
      <vt:lpstr>Breakout Patterns</vt:lpstr>
      <vt:lpstr>Candlestick Patterns</vt:lpstr>
      <vt:lpstr>Candlestick patterns, breakouts</vt:lpstr>
      <vt:lpstr>Conclusion</vt:lpstr>
      <vt:lpstr>Part II: Crypto Investment</vt:lpstr>
      <vt:lpstr>Q &amp; A</vt:lpstr>
      <vt:lpstr>Next Events </vt:lpstr>
      <vt:lpstr>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Workshop</dc:title>
  <dc:creator>Marvin Hansen</dc:creator>
  <cp:lastModifiedBy>Marvin Hansen</cp:lastModifiedBy>
  <cp:revision>88</cp:revision>
  <dcterms:created xsi:type="dcterms:W3CDTF">2021-05-29T01:24:25Z</dcterms:created>
  <dcterms:modified xsi:type="dcterms:W3CDTF">2021-05-29T05:53:44Z</dcterms:modified>
</cp:coreProperties>
</file>